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05" r:id="rId2"/>
    <p:sldId id="329" r:id="rId3"/>
    <p:sldId id="325" r:id="rId4"/>
    <p:sldId id="269" r:id="rId5"/>
    <p:sldId id="326" r:id="rId6"/>
    <p:sldId id="323" r:id="rId7"/>
    <p:sldId id="327" r:id="rId8"/>
    <p:sldId id="331" r:id="rId9"/>
    <p:sldId id="313" r:id="rId10"/>
    <p:sldId id="318" r:id="rId11"/>
    <p:sldId id="328" r:id="rId12"/>
    <p:sldId id="302" r:id="rId1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81" autoAdjust="0"/>
  </p:normalViewPr>
  <p:slideViewPr>
    <p:cSldViewPr>
      <p:cViewPr varScale="1">
        <p:scale>
          <a:sx n="74" d="100"/>
          <a:sy n="74" d="100"/>
        </p:scale>
        <p:origin x="164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75988-9BCF-4C69-ACC8-96EF0165C6C2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E9025-300B-421F-8866-4AA2E24688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3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2E9025-300B-421F-8866-4AA2E246887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509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250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830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06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992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751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290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323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516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73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488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732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9EE9E-A1E3-4335-B0F9-5DDAA58B3F6C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63670-BF4B-4CD1-B478-CD87F0B08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99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t.vasilieva189@gmail.com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772400" cy="297748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Стратегии сотрудничества русиста и предметника при создании учебных пособий по языку специальности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для студентов вузов инженерного профиля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077072"/>
            <a:ext cx="7704856" cy="252028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2800" b="1" dirty="0">
                <a:solidFill>
                  <a:srgbClr val="002060"/>
                </a:solidFill>
              </a:rPr>
              <a:t>Татьяна Викторовна Васильева</a:t>
            </a:r>
          </a:p>
          <a:p>
            <a:pPr algn="r"/>
            <a:r>
              <a:rPr lang="ru-RU" sz="2800" dirty="0">
                <a:solidFill>
                  <a:srgbClr val="002060"/>
                </a:solidFill>
              </a:rPr>
              <a:t>доктор педагогических наук, доцент, </a:t>
            </a:r>
          </a:p>
          <a:p>
            <a:pPr algn="r"/>
            <a:r>
              <a:rPr lang="ru-RU" sz="2800" dirty="0">
                <a:solidFill>
                  <a:srgbClr val="002060"/>
                </a:solidFill>
              </a:rPr>
              <a:t>заведующая кафедрой иностранных языков</a:t>
            </a:r>
          </a:p>
          <a:p>
            <a:pPr algn="r"/>
            <a:r>
              <a:rPr lang="ru-RU" sz="2800" dirty="0">
                <a:solidFill>
                  <a:srgbClr val="002060"/>
                </a:solidFill>
              </a:rPr>
              <a:t>МГТУ «СТАНКИН» </a:t>
            </a:r>
          </a:p>
          <a:p>
            <a:pPr algn="r"/>
            <a:r>
              <a:rPr lang="ru-RU" sz="2800" dirty="0">
                <a:solidFill>
                  <a:srgbClr val="002060"/>
                </a:solidFill>
              </a:rPr>
              <a:t>Лауреат всероссийского конкурса на лучшую </a:t>
            </a:r>
          </a:p>
          <a:p>
            <a:pPr algn="r"/>
            <a:r>
              <a:rPr lang="ru-RU" sz="2800" dirty="0">
                <a:solidFill>
                  <a:srgbClr val="002060"/>
                </a:solidFill>
              </a:rPr>
              <a:t>научную книгу (2014 г., 2016 г., 2017 г.) </a:t>
            </a:r>
          </a:p>
        </p:txBody>
      </p:sp>
      <p:pic>
        <p:nvPicPr>
          <p:cNvPr id="6" name="Picture 2" descr="https://stankin.ru/uploads/files/file_5ffef28dc54e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243408"/>
            <a:ext cx="2520280" cy="178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752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Предметник как консультант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5266928" cy="52565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/>
              <a:t> </a:t>
            </a:r>
            <a:r>
              <a:rPr lang="ru-RU" sz="2200" b="1" dirty="0"/>
              <a:t>Книга для преподавателя </a:t>
            </a:r>
            <a:r>
              <a:rPr lang="ru-RU" sz="2200" dirty="0"/>
              <a:t>Лингвометодический комментарий к разделам, темам и выполнению заданий; ключи к заданиям творческого характера; </a:t>
            </a:r>
            <a:r>
              <a:rPr lang="ru-RU" sz="2200" dirty="0" err="1"/>
              <a:t>аудиолекции</a:t>
            </a:r>
            <a:r>
              <a:rPr lang="ru-RU" sz="2200" dirty="0"/>
              <a:t> в печатной форме</a:t>
            </a:r>
          </a:p>
          <a:p>
            <a:pPr>
              <a:buNone/>
            </a:pPr>
            <a:r>
              <a:rPr lang="ru-RU" sz="2200" b="1" dirty="0"/>
              <a:t>Цель</a:t>
            </a:r>
            <a:r>
              <a:rPr lang="ru-RU" sz="2200" dirty="0"/>
              <a:t>:   помочь русисту разобраться в содержании специальных текстов и в языковых структурах, передающих это содержание; сделать работу в аудитории максимально комфортной и для преподавателя, и для учащихся</a:t>
            </a:r>
          </a:p>
          <a:p>
            <a:pPr>
              <a:buNone/>
            </a:pPr>
            <a:r>
              <a:rPr lang="ru-RU" sz="2200" b="1" dirty="0"/>
              <a:t>Мультимедийная поддержка</a:t>
            </a:r>
            <a:r>
              <a:rPr lang="ru-RU" sz="2200" dirty="0"/>
              <a:t>: диски с </a:t>
            </a:r>
            <a:r>
              <a:rPr lang="ru-RU" sz="2200" dirty="0" err="1"/>
              <a:t>аудиолекциями</a:t>
            </a:r>
            <a:r>
              <a:rPr lang="ru-RU" sz="2200" dirty="0"/>
              <a:t>, словарями и рабочей тетрадью 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12" name="Picture 8" descr="L:\!Работа\менеджер по книготорговым организациям\e-shops\картинки\большие\спец_цели\978-5-86547-651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8717" y="1340768"/>
            <a:ext cx="3275020" cy="446449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54710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Авторская модель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/>
              <a:t>Отвечает 4 условиям аутентичности в методике преподавания </a:t>
            </a:r>
            <a:r>
              <a:rPr lang="ru-RU"/>
              <a:t>иностранных языков.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dirty="0"/>
              <a:t> Знакомит пользователей с </a:t>
            </a:r>
            <a:r>
              <a:rPr lang="ru-RU" b="1" dirty="0"/>
              <a:t>архитектоникой инженерного текста</a:t>
            </a:r>
            <a:r>
              <a:rPr lang="ru-RU" dirty="0"/>
              <a:t> (термин И.Б. Авдеевой), </a:t>
            </a:r>
          </a:p>
          <a:p>
            <a:pPr marL="514350" indent="-514350">
              <a:buAutoNum type="arabicPeriod"/>
            </a:pPr>
            <a:r>
              <a:rPr lang="ru-RU" dirty="0"/>
              <a:t>Позволяет научить пользователей приемам </a:t>
            </a:r>
            <a:r>
              <a:rPr lang="ru-RU" b="1" dirty="0"/>
              <a:t>компрессии</a:t>
            </a:r>
            <a:r>
              <a:rPr lang="ru-RU" dirty="0"/>
              <a:t> и </a:t>
            </a:r>
            <a:r>
              <a:rPr lang="ru-RU" b="1" dirty="0"/>
              <a:t>декомпрессии</a:t>
            </a:r>
            <a:r>
              <a:rPr lang="ru-RU" dirty="0"/>
              <a:t> учебно-научного текста. </a:t>
            </a:r>
          </a:p>
          <a:p>
            <a:pPr marL="514350" indent="-514350">
              <a:buAutoNum type="arabicPeriod"/>
            </a:pPr>
            <a:r>
              <a:rPr lang="ru-RU" dirty="0"/>
              <a:t> Способствует формированию индивидуального </a:t>
            </a:r>
            <a:r>
              <a:rPr lang="ru-RU" b="1" dirty="0"/>
              <a:t>терминологического </a:t>
            </a:r>
            <a:r>
              <a:rPr lang="ru-RU" dirty="0"/>
              <a:t>словаря, в том числе и переводного.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277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4536504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Благодарю за внимание!</a:t>
            </a:r>
            <a:br>
              <a:rPr lang="ru-RU" b="1" dirty="0">
                <a:solidFill>
                  <a:srgbClr val="FF0000"/>
                </a:solidFill>
              </a:rPr>
            </a:br>
            <a:br>
              <a:rPr lang="ru-RU" dirty="0">
                <a:solidFill>
                  <a:srgbClr val="FF0000"/>
                </a:solidFill>
              </a:rPr>
            </a:br>
            <a:r>
              <a:rPr lang="en-US" dirty="0">
                <a:hlinkClick r:id="rId2"/>
              </a:rPr>
              <a:t>t.vasilieva189@gmail.com</a:t>
            </a:r>
            <a:r>
              <a:rPr lang="en-US" dirty="0"/>
              <a:t> </a:t>
            </a:r>
            <a:br>
              <a:rPr lang="ru-RU" dirty="0"/>
            </a:br>
            <a:br>
              <a:rPr lang="ru-RU" dirty="0"/>
            </a:br>
            <a:r>
              <a:rPr lang="ru-RU" sz="2700" dirty="0"/>
              <a:t>Васильева Т.В. К вопросу о выборе стратегий сотрудничества преподавателя РКИ и преподавателя-предметника при создании учебных материалов по языку специальности. // Журнал «Русский язык за рубежом</a:t>
            </a:r>
            <a:r>
              <a:rPr lang="ru-RU" sz="2700"/>
              <a:t>», </a:t>
            </a:r>
            <a:br>
              <a:rPr lang="ru-RU" sz="2700"/>
            </a:br>
            <a:r>
              <a:rPr lang="ru-RU" sz="2700"/>
              <a:t>№</a:t>
            </a:r>
            <a:r>
              <a:rPr lang="ru-RU" sz="2700" dirty="0"/>
              <a:t>3 (298), 2023. – С.22-27 </a:t>
            </a:r>
            <a:r>
              <a:rPr lang="en-US" sz="2700" dirty="0"/>
              <a:t> 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4" name="Picture 2" descr="https://stankin.ru/uploads/files/file_5ffef28dc54e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37112"/>
            <a:ext cx="3240360" cy="229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464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Русский язык для </a:t>
            </a:r>
            <a:r>
              <a:rPr lang="ru-RU" dirty="0" err="1">
                <a:solidFill>
                  <a:srgbClr val="0070C0"/>
                </a:solidFill>
              </a:rPr>
              <a:t>нефилологов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78539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МАПРЯЛ, Баку, 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28 ноября – 4 декабря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1977 года</a:t>
            </a:r>
          </a:p>
          <a:p>
            <a:pPr marL="0" indent="0">
              <a:buNone/>
            </a:pPr>
            <a:r>
              <a:rPr lang="ru-RU" dirty="0"/>
              <a:t>Международный симпозиум «Язык  и специальность: </a:t>
            </a:r>
          </a:p>
          <a:p>
            <a:pPr marL="0" indent="0">
              <a:buNone/>
            </a:pPr>
            <a:r>
              <a:rPr lang="ru-RU" dirty="0"/>
              <a:t>обучение русскому языку </a:t>
            </a:r>
            <a:r>
              <a:rPr lang="ru-RU" dirty="0" err="1"/>
              <a:t>нефилологов</a:t>
            </a:r>
            <a:r>
              <a:rPr lang="ru-RU" dirty="0"/>
              <a:t>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280 докладов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484784"/>
            <a:ext cx="4474840" cy="464137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/>
              <a:t>Статистика  за </a:t>
            </a:r>
            <a:r>
              <a:rPr lang="ru-RU" sz="2400" dirty="0">
                <a:solidFill>
                  <a:srgbClr val="FF0000"/>
                </a:solidFill>
              </a:rPr>
              <a:t>2018/2019 </a:t>
            </a:r>
            <a:r>
              <a:rPr lang="ru-RU" sz="2400" dirty="0"/>
              <a:t>учебный год о подготовке кадров для зарубежных стран в системе российского образования. </a:t>
            </a:r>
          </a:p>
          <a:p>
            <a:pPr marL="0" indent="0">
              <a:buNone/>
            </a:pPr>
            <a:r>
              <a:rPr lang="ru-RU" sz="2400" dirty="0"/>
              <a:t>Численность иностранных граждан, обучающихся по негуманитарным специализациям в российских вузах составляет 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56,1%, </a:t>
            </a:r>
            <a:r>
              <a:rPr lang="ru-RU" dirty="0"/>
              <a:t>или </a:t>
            </a:r>
            <a:r>
              <a:rPr lang="ru-RU" dirty="0">
                <a:solidFill>
                  <a:srgbClr val="0070C0"/>
                </a:solidFill>
              </a:rPr>
              <a:t>158 240 </a:t>
            </a:r>
            <a:r>
              <a:rPr lang="ru-RU" dirty="0"/>
              <a:t>чел.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Всего 282 292 чел.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1897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5865" y="-21411"/>
            <a:ext cx="6458135" cy="686839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Сегодня в мире изменилась мотивация изучения русского языка. На месте абстрактного человеческого интереса расцветает интерес утилитарный, профессиональный. Это явление еще плохо осмыслено методистами и преподавателями, из него не сделаны пока педагогические выводы, которые воплотились бы в новые словари, учебники, методики. В то же время новые каналы распространения русского языка (туризм, экономика, наука) выдавливают из жизни чисто академическое изучение. Но именно они и обеспечивают реальное функционирование языка как мирового.</a:t>
            </a:r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/>
              <a:t>В.Г. Костомаров, 2002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9" y="-21411"/>
            <a:ext cx="2664296" cy="687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354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Методическая классификация языка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 в специальных целях </a:t>
            </a:r>
            <a:endParaRPr lang="ru-RU" sz="28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2578249"/>
              </p:ext>
            </p:extLst>
          </p:nvPr>
        </p:nvGraphicFramePr>
        <p:xfrm>
          <a:off x="566055" y="1196752"/>
          <a:ext cx="8120744" cy="524598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02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547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60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Язык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 в специальных целях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 вузовском образовании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Уровень образования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Пользователи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Уровень владения русским языком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/>
                        </a:rPr>
                        <a:t>Общее владение + НСР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72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Научный стиль речи (НСР)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Calibri"/>
                        </a:rPr>
                        <a:t>150 часов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Подготовительный факультет (отделение)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Слушатели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Этап </a:t>
                      </a:r>
                      <a:r>
                        <a:rPr lang="ru-RU" sz="1600" dirty="0" err="1"/>
                        <a:t>предвузовской</a:t>
                      </a:r>
                      <a:r>
                        <a:rPr lang="ru-RU" sz="1600" dirty="0"/>
                        <a:t> подготовки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Элементарный уровень (А1)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Научный стиль речи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>
                          <a:solidFill>
                            <a:srgbClr val="002060"/>
                          </a:solidFill>
                          <a:effectLst/>
                        </a:rPr>
                        <a:t>Базовый уровень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baseline="0" dirty="0">
                          <a:solidFill>
                            <a:srgbClr val="002060"/>
                          </a:solidFill>
                          <a:effectLst/>
                        </a:rPr>
                        <a:t>(А2) - </a:t>
                      </a:r>
                      <a:r>
                        <a:rPr lang="en-US" sz="16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I</a:t>
                      </a:r>
                      <a:r>
                        <a:rPr lang="ru-RU" sz="16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ru-RU" sz="1600" baseline="0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серт</a:t>
                      </a:r>
                      <a:r>
                        <a:rPr lang="ru-RU" sz="16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. уровень (В1) </a:t>
                      </a:r>
                      <a:endParaRPr lang="ru-RU" sz="16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29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effectLst/>
                        </a:rPr>
                        <a:t>Язык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effectLst/>
                        </a:rPr>
                        <a:t>специальности</a:t>
                      </a:r>
                      <a:endParaRPr lang="ru-RU" sz="18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7030A0"/>
                          </a:solidFill>
                          <a:effectLst/>
                        </a:rPr>
                        <a:t>Бакалавриат</a:t>
                      </a:r>
                      <a:r>
                        <a:rPr lang="ru-RU" sz="180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effectLst/>
                        </a:rPr>
                        <a:t>1‑4 курсы</a:t>
                      </a:r>
                      <a:endParaRPr lang="ru-RU" sz="18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effectLst/>
                        </a:rPr>
                        <a:t>Студенты основных факультетов</a:t>
                      </a:r>
                      <a:endParaRPr lang="ru-RU" sz="1800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err="1">
                          <a:solidFill>
                            <a:srgbClr val="7030A0"/>
                          </a:solidFill>
                        </a:rPr>
                        <a:t>Бакалавриат</a:t>
                      </a:r>
                      <a:r>
                        <a:rPr lang="ru-RU" sz="1800" b="0" dirty="0">
                          <a:solidFill>
                            <a:srgbClr val="7030A0"/>
                          </a:solidFill>
                        </a:rPr>
                        <a:t> инженерно-технического</a:t>
                      </a:r>
                      <a:r>
                        <a:rPr lang="ru-RU" sz="1800" b="0" baseline="0" dirty="0">
                          <a:solidFill>
                            <a:srgbClr val="7030A0"/>
                          </a:solidFill>
                        </a:rPr>
                        <a:t> вуза</a:t>
                      </a:r>
                      <a:endParaRPr lang="ru-RU" sz="18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rgbClr val="7030A0"/>
                          </a:solidFill>
                        </a:rPr>
                        <a:t>Уровень владения от ТРКИ 1 (В1) до приближенного</a:t>
                      </a:r>
                      <a:r>
                        <a:rPr lang="ru-RU" sz="1800" b="0" baseline="0" dirty="0">
                          <a:solidFill>
                            <a:srgbClr val="7030A0"/>
                          </a:solidFill>
                        </a:rPr>
                        <a:t> к</a:t>
                      </a:r>
                      <a:r>
                        <a:rPr lang="ru-RU" sz="1800" b="0" dirty="0">
                          <a:solidFill>
                            <a:srgbClr val="7030A0"/>
                          </a:solidFill>
                        </a:rPr>
                        <a:t> ТРКИ 2 (В2)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95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Метаязык науки</a:t>
                      </a:r>
                      <a:endParaRPr lang="ru-RU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Магистратура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Аспирантура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Магистранты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Аспиранты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err="1"/>
                        <a:t>Предмагистратура</a:t>
                      </a:r>
                      <a:r>
                        <a:rPr lang="ru-RU" sz="1600" dirty="0"/>
                        <a:t>/</a:t>
                      </a:r>
                      <a:r>
                        <a:rPr lang="ru-RU" sz="1600" dirty="0" err="1"/>
                        <a:t>предаспирантура</a:t>
                      </a:r>
                      <a:r>
                        <a:rPr lang="ru-RU" sz="1600" dirty="0"/>
                        <a:t>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Уровень</a:t>
                      </a:r>
                      <a:r>
                        <a:rPr lang="ru-RU" sz="1600" baseline="0" dirty="0"/>
                        <a:t> </a:t>
                      </a:r>
                      <a:r>
                        <a:rPr lang="ru-RU" sz="1600" dirty="0"/>
                        <a:t>от ТБУ (А2) до ТРКИ 1 (В1)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 1-ый курс магистратуры/ аспирантуры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Уровень от ТРКИ 1 (В1) или ТРКИ 1+ (В1+)</a:t>
                      </a:r>
                      <a:endParaRPr lang="ru-RU" sz="16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819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Стратегии сотрудничества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1. </a:t>
            </a:r>
            <a:r>
              <a:rPr lang="ru-RU" b="1" dirty="0"/>
              <a:t>Предметник как соавтор учебного пособия.</a:t>
            </a:r>
          </a:p>
          <a:p>
            <a:pPr marL="0" indent="0">
              <a:buNone/>
            </a:pPr>
            <a:r>
              <a:rPr lang="ru-RU" dirty="0"/>
              <a:t>Подходит для студентов со слабой языковой и предметной подготовкой. Уровень владения русским языком приближенный к В1.</a:t>
            </a:r>
          </a:p>
          <a:p>
            <a:pPr marL="0" indent="0">
              <a:buNone/>
            </a:pPr>
            <a:r>
              <a:rPr lang="ru-RU" dirty="0"/>
              <a:t>2. </a:t>
            </a:r>
            <a:r>
              <a:rPr lang="ru-RU" b="1" dirty="0"/>
              <a:t>Предметник как консультант.</a:t>
            </a:r>
          </a:p>
          <a:p>
            <a:pPr marL="0" indent="0">
              <a:buNone/>
            </a:pPr>
            <a:r>
              <a:rPr lang="ru-RU" dirty="0"/>
              <a:t>Подходит для обучения разным видам чтения. Реализован в учебном комплексе. Уровень владения русским языком  В1 или В1+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644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067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Предметник как соавтор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35314"/>
            <a:ext cx="4762872" cy="507808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/>
              <a:t>Выбор предмета</a:t>
            </a:r>
          </a:p>
          <a:p>
            <a:pPr marL="514350" indent="-514350">
              <a:buAutoNum type="arabicPeriod"/>
            </a:pPr>
            <a:r>
              <a:rPr lang="ru-RU" dirty="0"/>
              <a:t>Определение количества профессионально значимых тем</a:t>
            </a:r>
          </a:p>
          <a:p>
            <a:pPr marL="514350" indent="-514350">
              <a:buAutoNum type="arabicPeriod"/>
            </a:pPr>
            <a:r>
              <a:rPr lang="ru-RU" dirty="0"/>
              <a:t>Написание лекций с учетом уровня владения русским языком пользователей</a:t>
            </a:r>
          </a:p>
          <a:p>
            <a:pPr marL="514350" indent="-514350">
              <a:buAutoNum type="arabicPeriod"/>
            </a:pPr>
            <a:r>
              <a:rPr lang="ru-RU" dirty="0"/>
              <a:t>Включение аутентичного текста из учебника</a:t>
            </a:r>
          </a:p>
          <a:p>
            <a:pPr marL="514350" indent="-514350">
              <a:buAutoNum type="arabicPeriod"/>
            </a:pPr>
            <a:r>
              <a:rPr lang="ru-RU" dirty="0"/>
              <a:t>Выполнение аутентичных заданий по теме, предложенных предметником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35313"/>
            <a:ext cx="3923928" cy="5401173"/>
          </a:xfrm>
        </p:spPr>
      </p:pic>
    </p:spTree>
    <p:extLst>
      <p:ext uri="{BB962C8B-B14F-4D97-AF65-F5344CB8AC3E}">
        <p14:creationId xmlns:p14="http://schemas.microsoft.com/office/powerpoint/2010/main" val="1373191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Авторская модель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/>
              <a:t>Запись устного диалога. </a:t>
            </a:r>
            <a:r>
              <a:rPr lang="ru-RU" dirty="0" err="1"/>
              <a:t>Семантизация</a:t>
            </a:r>
            <a:r>
              <a:rPr lang="ru-RU" dirty="0"/>
              <a:t> новой терминологической лексики, получение предметных знаний.</a:t>
            </a:r>
          </a:p>
          <a:p>
            <a:pPr marL="514350" indent="-514350">
              <a:buAutoNum type="arabicPeriod"/>
            </a:pPr>
            <a:r>
              <a:rPr lang="ru-RU" dirty="0"/>
              <a:t> Лекция предметника. Пример устной научной речи. </a:t>
            </a:r>
          </a:p>
          <a:p>
            <a:pPr marL="514350" indent="-514350">
              <a:buAutoNum type="arabicPeriod"/>
            </a:pPr>
            <a:r>
              <a:rPr lang="ru-RU" dirty="0"/>
              <a:t> Аутентичный текст из классического учебника по профилю вуза. Пример письменной научной речи.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902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6">
            <a:extLst>
              <a:ext uri="{FF2B5EF4-FFF2-40B4-BE49-F238E27FC236}">
                <a16:creationId xmlns:a16="http://schemas.microsoft.com/office/drawing/2014/main" id="{5DE135E6-B3BA-4A34-B6B7-2A6C651A2114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8725589"/>
              </p:ext>
            </p:extLst>
          </p:nvPr>
        </p:nvGraphicFramePr>
        <p:xfrm>
          <a:off x="755576" y="278555"/>
          <a:ext cx="7560840" cy="6300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cument" r:id="rId3" imgW="6313684" imgH="5637687" progId="Word.Document.8">
                  <p:embed/>
                </p:oleObj>
              </mc:Choice>
              <mc:Fallback>
                <p:oleObj name="Document" r:id="rId3" imgW="6313684" imgH="5637687" progId="Word.Document.8">
                  <p:embed/>
                  <p:pic>
                    <p:nvPicPr>
                      <p:cNvPr id="1026" name="Object 6">
                        <a:extLst>
                          <a:ext uri="{FF2B5EF4-FFF2-40B4-BE49-F238E27FC236}">
                            <a16:creationId xmlns:a16="http://schemas.microsoft.com/office/drawing/2014/main" id="{5FF6C3AB-3EBA-46E1-8078-568C56D92E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278555"/>
                        <a:ext cx="7560840" cy="63008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3403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Предметник как консультант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437" y="1633984"/>
            <a:ext cx="3206731" cy="4387304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5122912" cy="518457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FF0000"/>
                </a:solidFill>
              </a:rPr>
              <a:t>РУСИСТ:</a:t>
            </a:r>
          </a:p>
          <a:p>
            <a:pPr marL="0" indent="0">
              <a:buNone/>
            </a:pPr>
            <a:r>
              <a:rPr lang="ru-RU" sz="3600" dirty="0"/>
              <a:t>1)  сам выбирает предмет;</a:t>
            </a:r>
          </a:p>
          <a:p>
            <a:pPr marL="0" indent="0">
              <a:buNone/>
            </a:pPr>
            <a:r>
              <a:rPr lang="ru-RU" sz="3600" dirty="0"/>
              <a:t>2) обсуждает тематику текстов с предметником;</a:t>
            </a:r>
          </a:p>
          <a:p>
            <a:pPr marL="0" indent="0">
              <a:buNone/>
            </a:pPr>
            <a:r>
              <a:rPr lang="ru-RU" sz="3600" dirty="0"/>
              <a:t>3) вместе с преподавателями смежных дисциплин сокращает количество изучаемых тем;</a:t>
            </a:r>
          </a:p>
          <a:p>
            <a:pPr marL="0" indent="0">
              <a:buNone/>
            </a:pPr>
            <a:r>
              <a:rPr lang="ru-RU" sz="3600" dirty="0"/>
              <a:t>4) отбирает аутентичные тексты по рекомендации предметника;</a:t>
            </a:r>
          </a:p>
          <a:p>
            <a:pPr marL="0" indent="0">
              <a:buNone/>
            </a:pPr>
            <a:r>
              <a:rPr lang="ru-RU" sz="3600" dirty="0"/>
              <a:t>5) разрабатывает  модель урока, включает в нее аутентичные задания по предмету; </a:t>
            </a:r>
          </a:p>
          <a:p>
            <a:pPr marL="0" indent="0">
              <a:buNone/>
            </a:pPr>
            <a:r>
              <a:rPr lang="ru-RU" sz="3600" dirty="0"/>
              <a:t>6) пишет книгу для преподавателя, чтобы русисту было комфортно работать по пособию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14362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</TotalTime>
  <Words>721</Words>
  <Application>Microsoft Office PowerPoint</Application>
  <PresentationFormat>Экран (4:3)</PresentationFormat>
  <Paragraphs>95</Paragraphs>
  <Slides>12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Franklin Gothic Book</vt:lpstr>
      <vt:lpstr>Franklin Gothic Medium</vt:lpstr>
      <vt:lpstr>Times New Roman</vt:lpstr>
      <vt:lpstr>Тема Office</vt:lpstr>
      <vt:lpstr>Документ Microsoft Word 97–2003</vt:lpstr>
      <vt:lpstr>Стратегии сотрудничества русиста и предметника при создании учебных пособий по языку специальности для студентов вузов инженерного профиля</vt:lpstr>
      <vt:lpstr>Русский язык для нефилологов</vt:lpstr>
      <vt:lpstr>Презентация PowerPoint</vt:lpstr>
      <vt:lpstr>Методическая классификация языка  в специальных целях </vt:lpstr>
      <vt:lpstr>Стратегии сотрудничества</vt:lpstr>
      <vt:lpstr>Предметник как соавтор</vt:lpstr>
      <vt:lpstr>Авторская модель обучения</vt:lpstr>
      <vt:lpstr>Презентация PowerPoint</vt:lpstr>
      <vt:lpstr>Предметник как консультант</vt:lpstr>
      <vt:lpstr>Предметник как консультант</vt:lpstr>
      <vt:lpstr>Авторская модель обучения</vt:lpstr>
      <vt:lpstr> Благодарю за внимание!  t.vasilieva189@gmail.com   Васильева Т.В. К вопросу о выборе стратегий сотрудничества преподавателя РКИ и преподавателя-предметника при создании учебных материалов по языку специальности. // Журнал «Русский язык за рубежом»,  №3 (298), 2023. – С.22-27   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Татьяна Викторовна Васильева</dc:title>
  <dc:creator>Татьяна</dc:creator>
  <cp:lastModifiedBy>vasilieva189@yandex.ru</cp:lastModifiedBy>
  <cp:revision>224</cp:revision>
  <cp:lastPrinted>2023-10-13T11:58:30Z</cp:lastPrinted>
  <dcterms:created xsi:type="dcterms:W3CDTF">2018-04-05T06:28:42Z</dcterms:created>
  <dcterms:modified xsi:type="dcterms:W3CDTF">2023-10-13T11:58:52Z</dcterms:modified>
</cp:coreProperties>
</file>